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5" r:id="rId5"/>
    <p:sldId id="274" r:id="rId6"/>
    <p:sldId id="271" r:id="rId7"/>
    <p:sldId id="273" r:id="rId8"/>
    <p:sldId id="335" r:id="rId9"/>
    <p:sldId id="276" r:id="rId10"/>
    <p:sldId id="277" r:id="rId11"/>
    <p:sldId id="293" r:id="rId12"/>
    <p:sldId id="279" r:id="rId13"/>
    <p:sldId id="294" r:id="rId14"/>
    <p:sldId id="280" r:id="rId15"/>
    <p:sldId id="295" r:id="rId16"/>
    <p:sldId id="282" r:id="rId17"/>
    <p:sldId id="284" r:id="rId18"/>
    <p:sldId id="324" r:id="rId19"/>
    <p:sldId id="299" r:id="rId20"/>
    <p:sldId id="298" r:id="rId21"/>
    <p:sldId id="297" r:id="rId22"/>
    <p:sldId id="286" r:id="rId23"/>
    <p:sldId id="283" r:id="rId24"/>
    <p:sldId id="307" r:id="rId25"/>
    <p:sldId id="334" r:id="rId26"/>
    <p:sldId id="288" r:id="rId27"/>
    <p:sldId id="287" r:id="rId28"/>
    <p:sldId id="300" r:id="rId29"/>
    <p:sldId id="301" r:id="rId30"/>
    <p:sldId id="308" r:id="rId31"/>
    <p:sldId id="336" r:id="rId32"/>
    <p:sldId id="309" r:id="rId33"/>
    <p:sldId id="339" r:id="rId34"/>
    <p:sldId id="338" r:id="rId35"/>
    <p:sldId id="332" r:id="rId36"/>
    <p:sldId id="330" r:id="rId37"/>
    <p:sldId id="314" r:id="rId38"/>
    <p:sldId id="315" r:id="rId39"/>
    <p:sldId id="316" r:id="rId40"/>
    <p:sldId id="312" r:id="rId41"/>
    <p:sldId id="290" r:id="rId42"/>
    <p:sldId id="325" r:id="rId43"/>
    <p:sldId id="291" r:id="rId44"/>
    <p:sldId id="292" r:id="rId45"/>
    <p:sldId id="318" r:id="rId46"/>
    <p:sldId id="305" r:id="rId47"/>
    <p:sldId id="319" r:id="rId48"/>
    <p:sldId id="306" r:id="rId49"/>
    <p:sldId id="327" r:id="rId50"/>
    <p:sldId id="320" r:id="rId51"/>
    <p:sldId id="328" r:id="rId52"/>
    <p:sldId id="329" r:id="rId53"/>
    <p:sldId id="333" r:id="rId54"/>
    <p:sldId id="3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2" autoAdjust="0"/>
    <p:restoredTop sz="94660"/>
  </p:normalViewPr>
  <p:slideViewPr>
    <p:cSldViewPr snapToGrid="0">
      <p:cViewPr>
        <p:scale>
          <a:sx n="69" d="100"/>
          <a:sy n="69" d="100"/>
        </p:scale>
        <p:origin x="476" y="-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AEC9-9C95-53B3-752C-E14D3DAD8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8A3C3-5859-0F4C-1E90-30F851865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ABEA4-8CE1-B2B3-BA1D-A889C93F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0103D-4503-9BC8-1DD1-C4C1A4A48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42366-800C-B4E6-C9BF-5623363F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3457-8308-AD46-3E91-452F7F69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C5B60-4D73-6FBB-A03A-43186D266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C64CC-168A-4DD7-EB13-C144E814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76CF8-1496-2CDA-D306-D1C9936BD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860D0-85AD-B193-6279-6BEA90E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3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66D7E-1201-ED98-B1FE-2ABB1AA48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F9F6B-EDA4-3F53-7565-423584529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BC32-7CD6-9A85-FEF0-65682E86C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7635E-1F89-A5FD-9DDE-897811F7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7B44B-C0AA-13BA-FDFD-98986F40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5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9C9E-EABE-9CB3-06AF-7CE3945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CC33-AFD1-07FE-A542-EFF6E7AEB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23043-C886-7469-36CF-FB15B3EF1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C89E-9909-1B42-97A9-42D3C914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946D8-9B5C-4469-6917-BFDA1838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7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2A33-8F18-36A8-D17B-6025FD33D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E8CDB-D26C-8D94-4ACD-16BA81F75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86218-C33E-E5DC-99AF-F7A31B90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4129-B912-F3C4-26A8-8C3A608C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D9BEF-D2FA-C88F-0283-C2C95CA8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9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D06F-A4F6-FDCB-FE0D-51FCB2F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6C220-C0E0-6E77-3C80-4E22576DF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CC465-5ED6-288A-6B7A-A150D06A0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64FEF-D222-9CC1-25EF-38ED5B0A0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43E6C-B364-B334-DB79-0D4AB250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6A6DE-8230-9781-8254-591019BC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8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CF08-2B5B-57EA-EEF9-A7847299D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821BD-C066-83EC-684B-F072D0DF5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D389C-8F95-0E4A-3A37-3E7677D93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26724-E8FE-FACB-BF8F-881C7B57B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62E6C-F7A1-D40F-FD9C-9754310C6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20DAA-FCE6-74FB-587A-AC737A11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B739D-8311-7B45-C962-F5309BFC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70703B-7BB7-6AAA-111B-81ECE15B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6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EC1C-E945-7CCB-D2C2-C2A074C0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AA544-98DD-92D9-7A73-61BDE2523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CD3E-1AED-492C-2DED-1EDE96F4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AAA97-F301-685F-4B0B-24E5BA9EA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5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D11112-875A-2FB8-2093-A6B314E0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F1121-4AA5-25AA-68D6-DE7B89F5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D485C-30AE-E0C4-105D-BABB7537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1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2B5A-1D82-2D6B-5EA6-5A4ED977F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39038-4DD9-1D9F-AAE0-FA776E7BB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7A6C2-1C2C-75A5-BC04-5345F2017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A5A31-300C-C5B2-D057-8EF47079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E7508-6BD2-A375-6A60-F846E530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3F128-201D-5A65-E947-D648B6CB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9E7D-E13A-6AB4-DF8E-71689066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A4E2B-2D58-8411-FD26-66D815359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7AD9D-D944-ADBD-E38B-488A69A63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680D7-71A3-8EAA-F574-F193B189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278E5-5DD5-062B-E3A7-CEA2F331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3F6C8-6906-2B85-426C-8335E02F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5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F4274-E8C6-D3EE-4A82-7183895C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95381-3616-829E-8FD1-F9E6193EC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45038-1A52-9A6E-388B-BC78DB6C9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7EDBE-ED8A-4351-BA64-214224E3590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5589-C232-AD2A-68F3-8F1754761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1975C-EEAE-DC18-494B-E2D6012A1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6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obHanson/CLE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obHanson/CLEG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obHanson/CLE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obHanson/CLE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762000"/>
            <a:ext cx="8001000" cy="2838450"/>
          </a:xfrm>
        </p:spPr>
        <p:txBody>
          <a:bodyPr anchor="ctr"/>
          <a:lstStyle/>
          <a:p>
            <a:r>
              <a:rPr lang="en-US" altLang="en-US" sz="4400" i="1" dirty="0"/>
              <a:t>A Concise Linear Encoding of Crystallographic Space Group Settings and Group-Subgroup Relationships (CLEG)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886200"/>
            <a:ext cx="6400800" cy="2590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 sz="3200" dirty="0"/>
              <a:t>Robert M. Hanson</a:t>
            </a:r>
          </a:p>
          <a:p>
            <a:pPr>
              <a:lnSpc>
                <a:spcPct val="80000"/>
              </a:lnSpc>
            </a:pPr>
            <a:r>
              <a:rPr lang="en-US" altLang="en-US" sz="3200" dirty="0"/>
              <a:t>St. Olaf College</a:t>
            </a:r>
          </a:p>
          <a:p>
            <a:pPr>
              <a:lnSpc>
                <a:spcPct val="80000"/>
              </a:lnSpc>
            </a:pPr>
            <a:endParaRPr lang="en-US" altLang="en-US" sz="3200" dirty="0"/>
          </a:p>
          <a:p>
            <a:pPr>
              <a:lnSpc>
                <a:spcPct val="80000"/>
              </a:lnSpc>
            </a:pPr>
            <a:r>
              <a:rPr lang="en-US" altLang="en-US" dirty="0"/>
              <a:t>American Crystallographic Association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74</a:t>
            </a:r>
            <a:r>
              <a:rPr lang="en-US" altLang="en-US" baseline="30000" dirty="0"/>
              <a:t>th</a:t>
            </a:r>
            <a:r>
              <a:rPr lang="en-US" altLang="en-US" dirty="0"/>
              <a:t> Annual Meeting, 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Denver, Colorado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9 July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B802A-F930-6858-E9E5-9B4FC8577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699" y="4908273"/>
            <a:ext cx="20955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Problem: How to express relationships concisely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concise</a:t>
            </a:r>
          </a:p>
          <a:p>
            <a:r>
              <a:rPr lang="en-US" dirty="0"/>
              <a:t>Comprehensive</a:t>
            </a:r>
          </a:p>
          <a:p>
            <a:r>
              <a:rPr lang="en-US" dirty="0"/>
              <a:t>Flexible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C588F-871B-13CD-28CE-32DE7054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2" y="1825625"/>
            <a:ext cx="4765038" cy="42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1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Problem: How to express relationships concisely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concise</a:t>
            </a:r>
          </a:p>
          <a:p>
            <a:r>
              <a:rPr lang="en-US" dirty="0"/>
              <a:t>Comprehensive</a:t>
            </a:r>
          </a:p>
          <a:p>
            <a:r>
              <a:rPr lang="en-US" dirty="0"/>
              <a:t>Flexible</a:t>
            </a:r>
          </a:p>
          <a:p>
            <a:r>
              <a:rPr lang="en-US" dirty="0">
                <a:solidFill>
                  <a:srgbClr val="FF0000"/>
                </a:solidFill>
              </a:rPr>
              <a:t>Linear string of characters</a:t>
            </a:r>
          </a:p>
          <a:p>
            <a:r>
              <a:rPr lang="en-US" dirty="0">
                <a:solidFill>
                  <a:srgbClr val="FF0000"/>
                </a:solidFill>
              </a:rPr>
              <a:t>Scriptable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C588F-871B-13CD-28CE-32DE7054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2" y="1825625"/>
            <a:ext cx="4765038" cy="42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3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5784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Settings: Combine ITA space group number with BCS (</a:t>
            </a:r>
            <a:r>
              <a:rPr lang="en-US" dirty="0" err="1"/>
              <a:t>P,p</a:t>
            </a:r>
            <a:r>
              <a:rPr lang="en-US" dirty="0"/>
              <a:t>) notation: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AAEFF0-0830-16BB-484A-FFA519A7E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78777"/>
              </p:ext>
            </p:extLst>
          </p:nvPr>
        </p:nvGraphicFramePr>
        <p:xfrm>
          <a:off x="2794000" y="406701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10:a,b,c;0,0,0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13:a,b,c;0,0,0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75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578421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Settings: Combine ITA space group number with BCS (</a:t>
            </a:r>
            <a:r>
              <a:rPr lang="en-US" dirty="0" err="1"/>
              <a:t>P,p</a:t>
            </a:r>
            <a:r>
              <a:rPr lang="en-US" dirty="0"/>
              <a:t>) notation: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>
                <a:solidFill>
                  <a:srgbClr val="FF0000"/>
                </a:solidFill>
              </a:rPr>
              <a:t>Simple!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AAEFF0-0830-16BB-484A-FFA519A7ED88}"/>
              </a:ext>
            </a:extLst>
          </p:cNvPr>
          <p:cNvGraphicFramePr>
            <a:graphicFrameLocks noGrp="1"/>
          </p:cNvGraphicFramePr>
          <p:nvPr/>
        </p:nvGraphicFramePr>
        <p:xfrm>
          <a:off x="2794000" y="406701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10:a,b,c;0,0,0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13:a,b,c;0,0,0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98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8440" cy="597659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Settings: Allow for defaults “</a:t>
            </a:r>
            <a:r>
              <a:rPr lang="en-US" dirty="0" err="1"/>
              <a:t>a,b,c</a:t>
            </a:r>
            <a:r>
              <a:rPr lang="en-US" dirty="0"/>
              <a:t>” and “;0,0,0”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AAEFF0-0830-16BB-484A-FFA519A7E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39509"/>
              </p:ext>
            </p:extLst>
          </p:nvPr>
        </p:nvGraphicFramePr>
        <p:xfrm>
          <a:off x="2794000" y="406701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01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8440" cy="597659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Settings: Allow for defaults “</a:t>
            </a:r>
            <a:r>
              <a:rPr lang="en-US" dirty="0" err="1"/>
              <a:t>a,b,c</a:t>
            </a:r>
            <a:r>
              <a:rPr lang="en-US" dirty="0"/>
              <a:t>” and “;0,0,0”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>
                <a:solidFill>
                  <a:srgbClr val="FF0000"/>
                </a:solidFill>
              </a:rPr>
              <a:t>Concise!</a:t>
            </a:r>
          </a:p>
          <a:p>
            <a:pPr marL="0" indent="0">
              <a:buNone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AAEFF0-0830-16BB-484A-FFA519A7ED88}"/>
              </a:ext>
            </a:extLst>
          </p:cNvPr>
          <p:cNvGraphicFramePr>
            <a:graphicFrameLocks noGrp="1"/>
          </p:cNvGraphicFramePr>
          <p:nvPr/>
        </p:nvGraphicFramePr>
        <p:xfrm>
          <a:off x="2794000" y="406701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39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5926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Subgroups: Expand ITA “P2/m &gt; P2/c” notation: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E3B4C-330E-38F6-EBDC-CAB82CBA6AF7}"/>
              </a:ext>
            </a:extLst>
          </p:cNvPr>
          <p:cNvCxnSpPr/>
          <p:nvPr/>
        </p:nvCxnSpPr>
        <p:spPr>
          <a:xfrm flipH="1">
            <a:off x="3061252" y="3687417"/>
            <a:ext cx="1600200" cy="596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3BEBE9-E97B-D874-2B3C-7FF67E0A3FE0}"/>
              </a:ext>
            </a:extLst>
          </p:cNvPr>
          <p:cNvCxnSpPr>
            <a:cxnSpLocks/>
          </p:cNvCxnSpPr>
          <p:nvPr/>
        </p:nvCxnSpPr>
        <p:spPr>
          <a:xfrm>
            <a:off x="5777947" y="3687417"/>
            <a:ext cx="0" cy="596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3C519-3A8F-63F9-6C03-84FB37BF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025" y="3985591"/>
            <a:ext cx="3219615" cy="1054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845469-4A6B-1136-5860-00381874885E}"/>
              </a:ext>
            </a:extLst>
          </p:cNvPr>
          <p:cNvSpPr txBox="1"/>
          <p:nvPr/>
        </p:nvSpPr>
        <p:spPr>
          <a:xfrm>
            <a:off x="2729119" y="4297243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&gt; a-c,b,2c;0,0,1/2 &gt; 13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7866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Subgroups: Add “!” meaning “not” or “inverse of”:</a:t>
            </a:r>
          </a:p>
          <a:p>
            <a:pPr marL="0" indent="0">
              <a:buNone/>
            </a:pP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1A2E-60B7-9233-1393-B4833E83F960}"/>
              </a:ext>
            </a:extLst>
          </p:cNvPr>
          <p:cNvSpPr txBox="1"/>
          <p:nvPr/>
        </p:nvSpPr>
        <p:spPr>
          <a:xfrm>
            <a:off x="-390906" y="4035445"/>
            <a:ext cx="7678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		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!b,c,a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 </a:t>
            </a:r>
          </a:p>
          <a:p>
            <a:pPr marL="0" indent="0">
              <a:buNone/>
            </a:pPr>
            <a:r>
              <a:rPr lang="pt-BR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1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Subgroups: Allow chaining:</a:t>
            </a:r>
          </a:p>
          <a:p>
            <a:pPr marL="0" indent="0">
              <a:buNone/>
            </a:pP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1A2E-60B7-9233-1393-B4833E83F960}"/>
              </a:ext>
            </a:extLst>
          </p:cNvPr>
          <p:cNvSpPr txBox="1"/>
          <p:nvPr/>
        </p:nvSpPr>
        <p:spPr>
          <a:xfrm>
            <a:off x="-390906" y="4035445"/>
            <a:ext cx="76786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		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!b,c,a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 </a:t>
            </a:r>
          </a:p>
          <a:p>
            <a:pPr marL="0" indent="0">
              <a:buNone/>
            </a:pPr>
            <a:r>
              <a:rPr lang="pt-BR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10 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a-c,b,2c;0,0,1/2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 </a:t>
            </a:r>
          </a:p>
          <a:p>
            <a:pPr marL="0" indent="0">
              <a:buNone/>
            </a:pP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13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a,-a-c,b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13:a,-a-c,b</a:t>
            </a:r>
          </a:p>
          <a:p>
            <a:pPr marL="0" indent="0">
              <a:buNone/>
            </a:pP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-----------------------------------</a:t>
            </a:r>
          </a:p>
          <a:p>
            <a:pPr marL="0" indent="0">
              <a:buNone/>
            </a:pPr>
            <a:r>
              <a:rPr lang="pt-BR" sz="24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         ?</a:t>
            </a: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2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Subgroups: Allow chaining by :</a:t>
            </a:r>
          </a:p>
          <a:p>
            <a:pPr marL="0" indent="0">
              <a:buNone/>
            </a:pP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1A2E-60B7-9233-1393-B4833E83F960}"/>
              </a:ext>
            </a:extLst>
          </p:cNvPr>
          <p:cNvSpPr txBox="1"/>
          <p:nvPr/>
        </p:nvSpPr>
        <p:spPr>
          <a:xfrm>
            <a:off x="-390907" y="4035445"/>
            <a:ext cx="125126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		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!b,c,a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 		$ </a:t>
            </a:r>
            <a:r>
              <a:rPr lang="pt-BR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P1 = matrix("!b,c,a”)</a:t>
            </a:r>
            <a:endParaRPr lang="pt-B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10 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a-c,b,2c;0,0,1/2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 	</a:t>
            </a:r>
            <a:r>
              <a:rPr lang="pt-BR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 P2 = </a:t>
            </a:r>
            <a:r>
              <a:rPr lang="pt-BR" sz="24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matrix(“</a:t>
            </a:r>
            <a:r>
              <a:rPr lang="pt-BR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a-c,b,2c;0,0,1/2”)</a:t>
            </a:r>
            <a:endParaRPr lang="pt-B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13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a,-a-c,b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13:a,-a-c,b	</a:t>
            </a:r>
            <a:r>
              <a:rPr lang="pt-BR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 P3 = matrix(“a,-a-c,b“)</a:t>
            </a:r>
            <a:endParaRPr lang="pt-B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-----------------------------------</a:t>
            </a:r>
          </a:p>
          <a:p>
            <a:pPr marL="0" indent="0">
              <a:buNone/>
            </a:pPr>
            <a:r>
              <a:rPr lang="pt-B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</a:t>
            </a:r>
            <a:r>
              <a:rPr lang="pt-BR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 P = $P1 * $P2 * $P3</a:t>
            </a: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58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Space group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247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International Tables identifies the 230 space groups that are possible for crystal structures.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4AE4A-09B7-0CB8-8A3C-094F7F2E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55" y="1454524"/>
            <a:ext cx="4273770" cy="5073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81DC5-80CA-2172-EB03-D35B9755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659" y="1529459"/>
            <a:ext cx="4197566" cy="49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C1E859-301A-DBBF-D7E6-7014005AC899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821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Subgroups: Allow chaining:</a:t>
            </a:r>
          </a:p>
          <a:p>
            <a:pPr marL="0" indent="0">
              <a:buNone/>
            </a:pP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1A2E-60B7-9233-1393-B4833E83F960}"/>
              </a:ext>
            </a:extLst>
          </p:cNvPr>
          <p:cNvSpPr txBox="1"/>
          <p:nvPr/>
        </p:nvSpPr>
        <p:spPr>
          <a:xfrm>
            <a:off x="-390906" y="4035445"/>
            <a:ext cx="127131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		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!b,c,a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 </a:t>
            </a:r>
          </a:p>
          <a:p>
            <a:pPr marL="0" indent="0">
              <a:buNone/>
            </a:pPr>
            <a:r>
              <a:rPr lang="pt-BR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10 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a-c,b,2c;0,0,1/2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		</a:t>
            </a:r>
            <a:r>
              <a:rPr lang="pt-BR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 pri</a:t>
            </a:r>
            <a:r>
              <a:rPr lang="pt-BR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nt matrix("!b,c,a &gt; a-c,b,2c;0,0,1/2 &gt; a,-a-c,b", "abc")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13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a,-a-c,b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13:a,-a-c,b		</a:t>
            </a:r>
            <a:r>
              <a:rPr lang="pt-B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-b+c,-b-c,a;0,1/2,0</a:t>
            </a:r>
            <a:endParaRPr lang="pt-BR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-----------------------------------	</a:t>
            </a:r>
            <a:endParaRPr lang="pt-BR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-b+c,-b-c,a:0,1/2,0 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13:a,-a-c,b</a:t>
            </a:r>
            <a:endParaRPr lang="pt-BR" sz="2400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5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334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altLang="en-US" sz="2800" i="1" dirty="0"/>
          </a:p>
          <a:p>
            <a:pPr marL="0" indent="0">
              <a:buNone/>
            </a:pPr>
            <a:endParaRPr lang="en-US" altLang="en-US" sz="2800" i="1" dirty="0"/>
          </a:p>
          <a:p>
            <a:pPr marL="0" indent="0">
              <a:buNone/>
            </a:pPr>
            <a:endParaRPr lang="en-US" altLang="en-US" i="1" dirty="0"/>
          </a:p>
          <a:p>
            <a:pPr marL="0" indent="0">
              <a:buNone/>
            </a:pPr>
            <a:endParaRPr lang="en-US" altLang="en-US" sz="2800" i="1" dirty="0"/>
          </a:p>
          <a:p>
            <a:pPr marL="0" indent="0">
              <a:buNone/>
            </a:pPr>
            <a:endParaRPr lang="en-US" alt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en-US" sz="2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C85634-4BCC-86EA-1B51-41F820C39128}"/>
              </a:ext>
            </a:extLst>
          </p:cNvPr>
          <p:cNvSpPr txBox="1"/>
          <p:nvPr/>
        </p:nvSpPr>
        <p:spPr>
          <a:xfrm>
            <a:off x="1056190" y="3399930"/>
            <a:ext cx="10079619" cy="208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&gt; a-c,b,2c;0,0,1/2 &gt; 13			group to subgroup (standard settings)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 &gt; 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&gt; 13:a,-a-c,b			standard to nonstandard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-b+c,-b-c,a:0,1/2,0 &gt;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:a,-a-c,b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334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r>
              <a:rPr lang="en-US" altLang="en-US" sz="2800" i="1" dirty="0"/>
              <a:t>Examples</a:t>
            </a:r>
          </a:p>
          <a:p>
            <a:pPr marL="0" indent="0">
              <a:buNone/>
            </a:pPr>
            <a:endParaRPr lang="en-US" altLang="en-US" sz="2800" i="1" dirty="0"/>
          </a:p>
          <a:p>
            <a:pPr marL="0" indent="0">
              <a:buNone/>
            </a:pPr>
            <a:endParaRPr lang="en-US" altLang="en-US" i="1" dirty="0"/>
          </a:p>
          <a:p>
            <a:pPr marL="0" indent="0">
              <a:buNone/>
            </a:pPr>
            <a:endParaRPr lang="en-US" altLang="en-US" sz="2800" i="1" dirty="0"/>
          </a:p>
          <a:p>
            <a:pPr marL="0" indent="0">
              <a:buNone/>
            </a:pPr>
            <a:endParaRPr lang="en-US" alt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>
                <a:solidFill>
                  <a:srgbClr val="FF0000"/>
                </a:solidFill>
              </a:rPr>
              <a:t>Comprehensive!</a:t>
            </a:r>
          </a:p>
          <a:p>
            <a:pPr marL="0" indent="0">
              <a:buNone/>
            </a:pPr>
            <a:endParaRPr lang="en-US" altLang="en-US" sz="2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F4B4A-5201-A734-A0A5-14684323D2F1}"/>
              </a:ext>
            </a:extLst>
          </p:cNvPr>
          <p:cNvSpPr txBox="1"/>
          <p:nvPr/>
        </p:nvSpPr>
        <p:spPr>
          <a:xfrm>
            <a:off x="1056190" y="3399930"/>
            <a:ext cx="10079619" cy="208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&gt; a-c,b,2c;0,0,1/2 &gt; 13			group to subgroup (standard settings)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 &gt; 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&gt; 13:a,-a-c,b			standard to nonstandard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-b+c,-b-c,a:0,1/2,0 &gt;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:a,-a-c,b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16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r>
              <a:rPr lang="en-US" i="1" dirty="0"/>
              <a:t>Allow Hermann-Mauguin notation? </a:t>
            </a:r>
            <a:endParaRPr lang="en-US" b="1" i="1" dirty="0"/>
          </a:p>
          <a:p>
            <a:pPr marL="0" indent="0">
              <a:buNone/>
            </a:pPr>
            <a:r>
              <a:rPr lang="en-US" sz="28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i="1" dirty="0"/>
              <a:t> (for human consumption only!)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44BB2-300A-7EAA-199E-E01E823EADDA}"/>
              </a:ext>
            </a:extLst>
          </p:cNvPr>
          <p:cNvSpPr txBox="1"/>
          <p:nvPr/>
        </p:nvSpPr>
        <p:spPr>
          <a:xfrm>
            <a:off x="1054666" y="3399930"/>
            <a:ext cx="10079619" cy="208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lnSpc>
                <a:spcPct val="107000"/>
              </a:lnSpc>
            </a:pPr>
            <a:r>
              <a:rPr lang="en-US" dirty="0"/>
              <a:t>P 2/m 1 1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n-US" dirty="0"/>
              <a:t>P 2/m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2/m &gt; a-c,b,2c;0,0,1/2 &gt; P 2/c		group to subgroup (standard settings)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 2/c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&gt;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1 1 2/n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standard to nonstandard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2/m 1 1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-b+c,-b-c,a;0,1/2,0 &gt; P 1 1 2/n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50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r>
              <a:rPr lang="en-US" i="1" dirty="0"/>
              <a:t>Q: Allow Hall notation (</a:t>
            </a:r>
            <a:r>
              <a:rPr lang="en-US" b="1" i="1" dirty="0"/>
              <a:t>for </a:t>
            </a:r>
            <a:r>
              <a:rPr lang="en-US" b="1" i="1"/>
              <a:t>standard settings </a:t>
            </a:r>
            <a:r>
              <a:rPr lang="en-US" b="1" i="1" dirty="0"/>
              <a:t>only</a:t>
            </a:r>
            <a:r>
              <a:rPr lang="en-US" i="1" dirty="0"/>
              <a:t>)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(completely machine readable; no ITA referencing)        </a:t>
            </a:r>
            <a:endParaRPr lang="en-US" dirty="0">
              <a:solidFill>
                <a:srgbClr val="FF0000"/>
              </a:solidFill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44BB2-300A-7EAA-199E-E01E823EADDA}"/>
              </a:ext>
            </a:extLst>
          </p:cNvPr>
          <p:cNvSpPr txBox="1"/>
          <p:nvPr/>
        </p:nvSpPr>
        <p:spPr>
          <a:xfrm>
            <a:off x="1054666" y="3399930"/>
            <a:ext cx="11137334" cy="208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lnSpc>
                <a:spcPct val="107000"/>
              </a:lnSpc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y]: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[-P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a-c,b,2c;0,0,1/2 &gt; [-P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group to subgroup (standard settings)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a,-a-c,b  &gt;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:a,-a-c,b			standard to nonstandard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y]: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-b+c,-b-c,a:0,1/2,0 &gt; [-P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:a,-a-c,b 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7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r>
              <a:rPr lang="en-US" i="1" dirty="0"/>
              <a:t>Q: Allow Hall notation (</a:t>
            </a:r>
            <a:r>
              <a:rPr lang="en-US" b="1" i="1" dirty="0"/>
              <a:t>for standard settings only</a:t>
            </a:r>
            <a:r>
              <a:rPr lang="en-US" i="1" dirty="0"/>
              <a:t>)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(completely machine readable; no ITA referencing)        </a:t>
            </a:r>
            <a:r>
              <a:rPr lang="en-US" dirty="0">
                <a:solidFill>
                  <a:srgbClr val="FF0000"/>
                </a:solidFill>
              </a:rPr>
              <a:t>Flexible!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44BB2-300A-7EAA-199E-E01E823EADDA}"/>
              </a:ext>
            </a:extLst>
          </p:cNvPr>
          <p:cNvSpPr txBox="1"/>
          <p:nvPr/>
        </p:nvSpPr>
        <p:spPr>
          <a:xfrm>
            <a:off x="1054666" y="3399930"/>
            <a:ext cx="11137334" cy="208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lnSpc>
                <a:spcPct val="107000"/>
              </a:lnSpc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y]: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[-P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a-c,b,2c;0,0,1/2 &gt; [-P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group to subgroup (standard settings)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a,-a-c,b  &gt;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:a,-a-c,b			standard to nonstandard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y]: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-b+c,-b-c,a:0,1/2,0 &gt; [-P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y]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:a,-a-c,b 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10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58140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tabular description of BCS group/maximal subgroup relationships through index 4: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7E91A3-90CE-75BC-EA3B-3D857F0BD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352896"/>
              </p:ext>
            </p:extLst>
          </p:nvPr>
        </p:nvGraphicFramePr>
        <p:xfrm>
          <a:off x="4795520" y="1991836"/>
          <a:ext cx="6959600" cy="4235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79529199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13523275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6690578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6674561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9472795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34160599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3240222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cleg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tr_type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tr_subtype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index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conj_class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11247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1&gt;2a,a+b,a+c&gt;1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04252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1&gt;2a,a+b,c&gt;1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932754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1&gt;2a,b,a+c&gt;1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848076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8&gt;a-2c,b,2c&gt;9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131689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8&gt;a,b,2c&gt;9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05822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9&gt;1/2a-1/2b,1/2a+1/2b,c&gt;1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68666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9&gt;a,b,-a+c;0,1/4,0&gt;7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653169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9&gt;a,b,3c&gt;9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288660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10&gt;a,b,c&gt;2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49323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10&gt;a,b,c&gt;3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88375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10&gt;a,b,c&gt;6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95121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10&gt;a-c,b,2c;0,0,1/2&gt;10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119557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69&gt;-b,a,c&gt;64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11752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69&gt;b,c,a&gt;64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39565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69&gt;c,a,b&gt;64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539497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69&gt;c,b,-a&gt;64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095013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69&gt;a,b,c&gt;65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785516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69&gt;c,a,b&gt;65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161039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3764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230&gt;a-b,b+c,-1/2a-1/2b+1/2c;1/2,0,1/2&gt;167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211261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3765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230&gt;a,b,c&gt;206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99661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3766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230&gt;a,b,c&gt;214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4755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3767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230&gt;a,b,c&gt;220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6249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080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JSON description of ITA space group settings for </a:t>
            </a:r>
            <a:r>
              <a:rPr lang="en-US" dirty="0" err="1"/>
              <a:t>Jmol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5A266-606D-CAAE-7828-3E5807320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47" y="2611203"/>
            <a:ext cx="3591426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96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calculation: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20EF15-72BC-C2C2-C850-1C0DD2F54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749" y="1407037"/>
            <a:ext cx="6820251" cy="47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4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calculation: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716E9A-C51C-1DE1-DE06-CC70FD832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913889"/>
              </p:ext>
            </p:extLst>
          </p:nvPr>
        </p:nvGraphicFramePr>
        <p:xfrm>
          <a:off x="838200" y="2694347"/>
          <a:ext cx="8128000" cy="2965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4814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95096041"/>
                    </a:ext>
                  </a:extLst>
                </a:gridCol>
              </a:tblGrid>
              <a:tr h="2965366">
                <a:tc>
                  <a:txBody>
                    <a:bodyPr/>
                    <a:lstStyle/>
                    <a:p>
                      <a:r>
                        <a:rPr lang="fr-FR" sz="2000" i="1" dirty="0"/>
                        <a:t>$ P = matrix("a-c,b,2c;0,0,1/2")</a:t>
                      </a:r>
                    </a:p>
                    <a:p>
                      <a:r>
                        <a:rPr lang="fr-FR" sz="2000" i="1" dirty="0"/>
                        <a:t>$ R = </a:t>
                      </a:r>
                      <a:r>
                        <a:rPr lang="fr-FR" sz="2000" i="1" dirty="0" err="1"/>
                        <a:t>symop</a:t>
                      </a:r>
                      <a:r>
                        <a:rPr lang="fr-FR" sz="2000" i="1" dirty="0"/>
                        <a:t>("-x,y,-z+1/2")</a:t>
                      </a:r>
                    </a:p>
                    <a:p>
                      <a:r>
                        <a:rPr lang="fr-FR" sz="2000" i="1" dirty="0"/>
                        <a:t>$ Q = !P</a:t>
                      </a:r>
                    </a:p>
                    <a:p>
                      <a:r>
                        <a:rPr lang="fr-FR" sz="2000" i="1" dirty="0"/>
                        <a:t>$ </a:t>
                      </a:r>
                      <a:r>
                        <a:rPr lang="fr-FR" sz="2000" i="1" dirty="0" err="1"/>
                        <a:t>print</a:t>
                      </a:r>
                      <a:r>
                        <a:rPr lang="fr-FR" sz="2000" i="1" dirty="0"/>
                        <a:t> matrix(P * R * Q, "</a:t>
                      </a:r>
                      <a:r>
                        <a:rPr lang="fr-FR" sz="2000" i="1" dirty="0" err="1"/>
                        <a:t>xyz</a:t>
                      </a:r>
                      <a:r>
                        <a:rPr lang="fr-FR" sz="2000" i="1" dirty="0"/>
                        <a:t>")</a:t>
                      </a:r>
                    </a:p>
                    <a:p>
                      <a:endParaRPr lang="fr-FR" sz="2000" b="1" dirty="0"/>
                    </a:p>
                    <a:p>
                      <a:r>
                        <a:rPr lang="en-US" sz="2000" b="1" dirty="0"/>
                        <a:t>-x,y,-z+2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7177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920EF15-72BC-C2C2-C850-1C0DD2F54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749" y="1407037"/>
            <a:ext cx="6820251" cy="47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1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Space group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852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space group can be described using multiple settings.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BCS identifies 611 “conventional” space group settings.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7835-B17F-7394-BA9D-C0B2E8EF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696" y="1562602"/>
            <a:ext cx="6456864" cy="4187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CA34F-CCFD-9559-2A76-31E46D45892C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471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318009-C545-FF30-D816-B5255A2A4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zap </a:t>
            </a:r>
            <a:r>
              <a:rPr lang="en-US" sz="1800" b="1" dirty="0" err="1"/>
              <a:t>spacegroup</a:t>
            </a:r>
            <a:r>
              <a:rPr lang="en-US" sz="1800" b="1" dirty="0"/>
              <a:t> 140</a:t>
            </a:r>
          </a:p>
          <a:p>
            <a:pPr marL="0" indent="0">
              <a:buNone/>
            </a:pPr>
            <a:r>
              <a:rPr lang="en-US" sz="1800" b="1" dirty="0"/>
              <a:t>draw ID uc1 </a:t>
            </a:r>
            <a:r>
              <a:rPr lang="en-US" sz="1800" b="1" dirty="0" err="1"/>
              <a:t>unitcell</a:t>
            </a:r>
            <a:r>
              <a:rPr lang="en-US" sz="1800" b="1" dirty="0"/>
              <a:t> color red</a:t>
            </a:r>
          </a:p>
          <a:p>
            <a:pPr marL="0" indent="0">
              <a:buNone/>
            </a:pPr>
            <a:r>
              <a:rPr lang="en-US" sz="1800" b="1" dirty="0"/>
              <a:t>draw ID ax1 axes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44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E1D071-38F6-C402-7C11-EAC79A858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052BB1-99B2-B73E-5EAD-8D0C5A324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140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F {0.60 0.20 0.25/1}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N </a:t>
            </a:r>
            <a:r>
              <a:rPr lang="en-US" sz="1800" b="1" dirty="0" err="1"/>
              <a:t>wyckoff</a:t>
            </a:r>
            <a:r>
              <a:rPr lang="en-US" sz="1800" b="1" dirty="0"/>
              <a:t> c packed</a:t>
            </a:r>
          </a:p>
          <a:p>
            <a:pPr marL="0" indent="0">
              <a:buNone/>
            </a:pPr>
            <a:r>
              <a:rPr lang="en-US" sz="1800" b="1" dirty="0"/>
              <a:t>connect 1.0 2.1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40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CA1640-FB44-9038-B6FB-72863DE4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B48AF0-0E80-F316-82A3-9FD8B0043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9BF9A9-DCD6-CA73-3CE0-2F5144C46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140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F {0.60 0.20 0.25/1}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N </a:t>
            </a:r>
            <a:r>
              <a:rPr lang="en-US" sz="1800" dirty="0" err="1"/>
              <a:t>wyckoff</a:t>
            </a:r>
            <a:r>
              <a:rPr lang="en-US" sz="1800" dirty="0"/>
              <a:t> c packed</a:t>
            </a:r>
          </a:p>
          <a:p>
            <a:pPr marL="0" indent="0">
              <a:buNone/>
            </a:pPr>
            <a:r>
              <a:rPr lang="en-US" sz="1800" dirty="0"/>
              <a:t>connect 1.0 2.1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"140:a-b,a+b,c" packed</a:t>
            </a:r>
          </a:p>
          <a:p>
            <a:pPr marL="0" indent="0">
              <a:buNone/>
            </a:pPr>
            <a:r>
              <a:rPr lang="en-US" sz="1800" b="1" dirty="0"/>
              <a:t>draw ID uc2 </a:t>
            </a:r>
            <a:r>
              <a:rPr lang="en-US" sz="1800" b="1" dirty="0" err="1"/>
              <a:t>unitcell</a:t>
            </a:r>
            <a:r>
              <a:rPr lang="en-US" sz="1800" b="1" dirty="0"/>
              <a:t> fill </a:t>
            </a:r>
            <a:r>
              <a:rPr lang="en-US" sz="1800" b="1" dirty="0" err="1"/>
              <a:t>nomesh</a:t>
            </a:r>
            <a:r>
              <a:rPr lang="en-US" sz="1800" b="1" dirty="0"/>
              <a:t> color translucent 0.8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96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5F8870-9F95-0E4F-9DF7-7D8A9950C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7772D5-5797-2933-A86C-B2248626B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4F618F-BC92-75A6-FD7E-5E91FE0F6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FCC8A6-FF2E-6962-F0E6-ABA862634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140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F {0.60 0.20 0.25/1}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N </a:t>
            </a:r>
            <a:r>
              <a:rPr lang="en-US" sz="1800" dirty="0" err="1"/>
              <a:t>wyckoff</a:t>
            </a:r>
            <a:r>
              <a:rPr lang="en-US" sz="1800" dirty="0"/>
              <a:t> c packed</a:t>
            </a:r>
          </a:p>
          <a:p>
            <a:pPr marL="0" indent="0">
              <a:buNone/>
            </a:pPr>
            <a:r>
              <a:rPr lang="en-US" sz="1800" dirty="0"/>
              <a:t>connect 1.0 2.1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"140:a-b,a+b,c" packed</a:t>
            </a:r>
          </a:p>
          <a:p>
            <a:pPr marL="0" indent="0">
              <a:buNone/>
            </a:pPr>
            <a:r>
              <a:rPr lang="en-US" sz="1800" dirty="0"/>
              <a:t>draw ID uc2 </a:t>
            </a:r>
            <a:r>
              <a:rPr lang="en-US" sz="1800" dirty="0" err="1"/>
              <a:t>unitcell</a:t>
            </a:r>
            <a:r>
              <a:rPr lang="en-US" sz="1800" dirty="0"/>
              <a:t> fill </a:t>
            </a:r>
            <a:r>
              <a:rPr lang="en-US" sz="1800" dirty="0" err="1"/>
              <a:t>nomesh</a:t>
            </a:r>
            <a:r>
              <a:rPr lang="en-US" sz="1800" dirty="0"/>
              <a:t> color translucent 0.8</a:t>
            </a:r>
          </a:p>
          <a:p>
            <a:pPr marL="0" indent="0">
              <a:buNone/>
            </a:pPr>
            <a:r>
              <a:rPr lang="en-US" sz="1800" b="1" dirty="0"/>
              <a:t>connect 1.0 2.1; center </a:t>
            </a:r>
            <a:r>
              <a:rPr lang="en-US" sz="1800" b="1" dirty="0" err="1"/>
              <a:t>unitcell</a:t>
            </a:r>
            <a:r>
              <a:rPr lang="en-US" sz="1800" b="1" dirty="0"/>
              <a:t>; zoom 100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418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CD3053-F379-0F61-F3EC-50A357861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B6549B-3992-6393-8D8E-81BABFE24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7E4CF7-5A63-20EC-5344-1D3FC1486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F1F632-824E-0B59-A776-9839A7977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4EEB4E-E68E-A14F-0A1E-71460B970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140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F {0.60 0.20 0.25/1}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N </a:t>
            </a:r>
            <a:r>
              <a:rPr lang="en-US" sz="1800" dirty="0" err="1"/>
              <a:t>wyckoff</a:t>
            </a:r>
            <a:r>
              <a:rPr lang="en-US" sz="1800" dirty="0"/>
              <a:t> c packed</a:t>
            </a:r>
          </a:p>
          <a:p>
            <a:pPr marL="0" indent="0">
              <a:buNone/>
            </a:pPr>
            <a:r>
              <a:rPr lang="en-US" sz="1800" dirty="0"/>
              <a:t>connect 1.0 2.1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"140:a-b,a+b,c" packed</a:t>
            </a:r>
          </a:p>
          <a:p>
            <a:pPr marL="0" indent="0">
              <a:buNone/>
            </a:pPr>
            <a:r>
              <a:rPr lang="en-US" sz="1800" dirty="0"/>
              <a:t>draw ID uc2 </a:t>
            </a:r>
            <a:r>
              <a:rPr lang="en-US" sz="1800" dirty="0" err="1"/>
              <a:t>unitcell</a:t>
            </a:r>
            <a:r>
              <a:rPr lang="en-US" sz="1800" dirty="0"/>
              <a:t> fill </a:t>
            </a:r>
            <a:r>
              <a:rPr lang="en-US" sz="1800" dirty="0" err="1"/>
              <a:t>nomesh</a:t>
            </a:r>
            <a:r>
              <a:rPr lang="en-US" sz="1800" dirty="0"/>
              <a:t> color translucent 0.8</a:t>
            </a:r>
          </a:p>
          <a:p>
            <a:pPr marL="0" indent="0">
              <a:buNone/>
            </a:pPr>
            <a:r>
              <a:rPr lang="en-US" sz="1800" dirty="0"/>
              <a:t>connect 1.0 2.1; center </a:t>
            </a:r>
            <a:r>
              <a:rPr lang="en-US" sz="1800" dirty="0" err="1"/>
              <a:t>unitcell</a:t>
            </a:r>
            <a:r>
              <a:rPr lang="en-US" sz="1800" dirty="0"/>
              <a:t>; zoom 100</a:t>
            </a:r>
          </a:p>
          <a:p>
            <a:pPr marL="0" indent="0">
              <a:buNone/>
            </a:pPr>
            <a:r>
              <a:rPr lang="en-US" sz="1800" b="1" dirty="0"/>
              <a:t>rotate z -35; rotate x -80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2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someone</a:t>
            </a:r>
          </a:p>
          <a:p>
            <a:pPr marL="0" indent="0">
              <a:buNone/>
            </a:pPr>
            <a:r>
              <a:rPr lang="en-US" dirty="0"/>
              <a:t>explain this to me?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4DB20-24A7-296F-96E1-78132B30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850" y="2724912"/>
            <a:ext cx="7321815" cy="31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3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zap </a:t>
            </a:r>
            <a:r>
              <a:rPr lang="en-US" sz="1800" b="1" dirty="0" err="1"/>
              <a:t>spacegroup</a:t>
            </a:r>
            <a:r>
              <a:rPr lang="en-US" sz="1800" b="1" dirty="0"/>
              <a:t> "13:a,b,c"</a:t>
            </a:r>
          </a:p>
          <a:p>
            <a:pPr marL="0" indent="0">
              <a:buNone/>
            </a:pPr>
            <a:r>
              <a:rPr lang="en-US" sz="1800" b="1" dirty="0" err="1"/>
              <a:t>moveto</a:t>
            </a:r>
            <a:r>
              <a:rPr lang="en-US" sz="1800" b="1" dirty="0"/>
              <a:t> axis b1</a:t>
            </a:r>
          </a:p>
          <a:p>
            <a:pPr marL="0" indent="0">
              <a:buNone/>
            </a:pPr>
            <a:r>
              <a:rPr lang="en-US" sz="1800" b="1" dirty="0"/>
              <a:t>draw uc1 </a:t>
            </a:r>
            <a:r>
              <a:rPr lang="en-US" sz="1800" b="1" dirty="0" err="1"/>
              <a:t>unitcell</a:t>
            </a:r>
            <a:r>
              <a:rPr lang="en-US" sz="1800" b="1" dirty="0"/>
              <a:t> </a:t>
            </a:r>
          </a:p>
          <a:p>
            <a:pPr marL="0" indent="0">
              <a:buNone/>
            </a:pPr>
            <a:r>
              <a:rPr lang="en-US" sz="1800" b="1" dirty="0"/>
              <a:t>draw sg1 </a:t>
            </a:r>
            <a:r>
              <a:rPr lang="en-US" sz="1800" b="1" dirty="0" err="1"/>
              <a:t>spacegroup</a:t>
            </a:r>
            <a:r>
              <a:rPr lang="en-US" sz="1800" b="1" dirty="0"/>
              <a:t> all</a:t>
            </a:r>
          </a:p>
          <a:p>
            <a:pPr marL="0" indent="0">
              <a:buNone/>
            </a:pPr>
            <a:r>
              <a:rPr lang="fr-FR" sz="1800" b="1" dirty="0"/>
              <a:t>show </a:t>
            </a:r>
            <a:r>
              <a:rPr lang="fr-FR" sz="1800" b="1" dirty="0" err="1"/>
              <a:t>symops</a:t>
            </a:r>
            <a:endParaRPr lang="fr-FR" sz="1800" b="1" dirty="0"/>
          </a:p>
          <a:p>
            <a:pPr marL="0" indent="0">
              <a:buNone/>
            </a:pPr>
            <a:endParaRPr lang="fr-FR" sz="18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b="1" dirty="0"/>
              <a:t>1	</a:t>
            </a:r>
            <a:r>
              <a:rPr lang="fr-FR" sz="1800" b="1" dirty="0" err="1"/>
              <a:t>x,y,z</a:t>
            </a:r>
            <a:r>
              <a:rPr lang="fr-FR" sz="1800" b="1" dirty="0"/>
              <a:t>	  	</a:t>
            </a:r>
            <a:r>
              <a:rPr lang="fr-FR" sz="1800" b="1" dirty="0" err="1"/>
              <a:t>identity</a:t>
            </a:r>
            <a:endParaRPr lang="fr-FR" sz="18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b="1" dirty="0"/>
              <a:t>2	-x,y,-z+1/2	2 axis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b="1" dirty="0"/>
              <a:t>3	-x,-y,-z	  	Ci: 0 0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b="1" dirty="0"/>
              <a:t>4	x,-y,z+1/2	c-glide </a:t>
            </a:r>
            <a:r>
              <a:rPr lang="fr-FR" sz="1800" b="1" dirty="0" err="1"/>
              <a:t>plane|translation</a:t>
            </a:r>
            <a:r>
              <a:rPr lang="fr-FR" sz="1800" b="1" dirty="0"/>
              <a:t>: 0 0 1/2</a:t>
            </a:r>
            <a:endParaRPr lang="en-US" sz="1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2CE3FD-E335-5DAF-9825-129AD6945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1426464"/>
            <a:ext cx="4860036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78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27690-B474-793A-C033-7E09A51F1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1426464"/>
            <a:ext cx="4860036" cy="486003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71C4C7-0FC4-95BE-34FD-7349ED9EC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"13:a,b,c"</a:t>
            </a:r>
          </a:p>
          <a:p>
            <a:pPr marL="0" indent="0">
              <a:buNone/>
            </a:pPr>
            <a:r>
              <a:rPr lang="en-US" sz="1800" dirty="0" err="1"/>
              <a:t>moveto</a:t>
            </a:r>
            <a:r>
              <a:rPr lang="en-US" sz="1800" dirty="0"/>
              <a:t> axis b1</a:t>
            </a:r>
          </a:p>
          <a:p>
            <a:pPr marL="0" indent="0">
              <a:buNone/>
            </a:pPr>
            <a:r>
              <a:rPr lang="en-US" sz="1800" dirty="0"/>
              <a:t>draw uc1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sg1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"13:-a-</a:t>
            </a:r>
            <a:r>
              <a:rPr lang="en-US" sz="1800" b="1" dirty="0" err="1"/>
              <a:t>c,b,a</a:t>
            </a:r>
            <a:r>
              <a:rPr lang="en-US" sz="1800" b="1" dirty="0"/>
              <a:t>"</a:t>
            </a:r>
          </a:p>
          <a:p>
            <a:pPr marL="0" indent="0">
              <a:buNone/>
            </a:pPr>
            <a:r>
              <a:rPr lang="en-US" sz="1800" dirty="0"/>
              <a:t>draw uc2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sg2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59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9183C-45FA-DF90-995D-BF4563ABB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1426464"/>
            <a:ext cx="4860036" cy="48600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CAB079-05EA-134D-EF60-559B84D85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"13:a,b,c"</a:t>
            </a:r>
          </a:p>
          <a:p>
            <a:pPr marL="0" indent="0">
              <a:buNone/>
            </a:pPr>
            <a:r>
              <a:rPr lang="en-US" sz="1800" dirty="0" err="1"/>
              <a:t>moveto</a:t>
            </a:r>
            <a:r>
              <a:rPr lang="en-US" sz="1800" dirty="0"/>
              <a:t> axis b1</a:t>
            </a:r>
          </a:p>
          <a:p>
            <a:pPr marL="0" indent="0">
              <a:buNone/>
            </a:pPr>
            <a:r>
              <a:rPr lang="en-US" sz="1800" dirty="0"/>
              <a:t>draw uc1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sg1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"13:-a-</a:t>
            </a:r>
            <a:r>
              <a:rPr lang="en-US" sz="1800" dirty="0" err="1"/>
              <a:t>c,b,a</a:t>
            </a:r>
            <a:r>
              <a:rPr lang="en-US" sz="1800" dirty="0"/>
              <a:t>"</a:t>
            </a:r>
          </a:p>
          <a:p>
            <a:pPr marL="0" indent="0">
              <a:buNone/>
            </a:pPr>
            <a:r>
              <a:rPr lang="en-US" sz="1800" dirty="0"/>
              <a:t>draw uc2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sg2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"13:c,b,-a-c"</a:t>
            </a:r>
          </a:p>
          <a:p>
            <a:pPr marL="0" indent="0">
              <a:buNone/>
            </a:pPr>
            <a:r>
              <a:rPr lang="en-US" sz="1800" dirty="0"/>
              <a:t>draw uc3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sg3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77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"13:a,b,c"</a:t>
            </a:r>
          </a:p>
          <a:p>
            <a:pPr marL="0" indent="0">
              <a:buNone/>
            </a:pPr>
            <a:r>
              <a:rPr lang="en-US" sz="1800" dirty="0" err="1"/>
              <a:t>moveto</a:t>
            </a:r>
            <a:r>
              <a:rPr lang="en-US" sz="1800" dirty="0"/>
              <a:t> axis b1</a:t>
            </a:r>
          </a:p>
          <a:p>
            <a:pPr marL="0" indent="0">
              <a:buNone/>
            </a:pPr>
            <a:r>
              <a:rPr lang="en-US" sz="1800" dirty="0"/>
              <a:t>draw uc1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sg1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“13:-a-</a:t>
            </a:r>
            <a:r>
              <a:rPr lang="en-US" sz="1800" dirty="0" err="1"/>
              <a:t>c,b,a</a:t>
            </a:r>
            <a:r>
              <a:rPr lang="en-US" sz="1800" dirty="0"/>
              <a:t>"</a:t>
            </a:r>
          </a:p>
          <a:p>
            <a:pPr marL="0" indent="0">
              <a:buNone/>
            </a:pPr>
            <a:r>
              <a:rPr lang="en-US" sz="1800" dirty="0"/>
              <a:t>draw uc2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sg2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"13:c,b,-a-c"</a:t>
            </a:r>
          </a:p>
          <a:p>
            <a:pPr marL="0" indent="0">
              <a:buNone/>
            </a:pPr>
            <a:r>
              <a:rPr lang="en-US" sz="1800" dirty="0"/>
              <a:t>draw uc3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sg3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b="1" dirty="0"/>
              <a:t>center {0 1/2 0}; zoom 50; rotate z 15; rotate y 75; rotate z 90;</a:t>
            </a:r>
          </a:p>
          <a:p>
            <a:pPr marL="0" indent="0">
              <a:buNone/>
            </a:pPr>
            <a:r>
              <a:rPr lang="en-US" sz="1800" b="1" dirty="0"/>
              <a:t>spin 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C497B-2ADB-E170-DF22-88AB61621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1426464"/>
            <a:ext cx="4860036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7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Space group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68520" cy="47885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setting is the “standard” setting.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7835-B17F-7394-BA9D-C0B2E8EF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696" y="1562602"/>
            <a:ext cx="6456864" cy="41879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241541-E411-1B45-92FE-12C8B86BC36D}"/>
              </a:ext>
            </a:extLst>
          </p:cNvPr>
          <p:cNvSpPr/>
          <p:nvPr/>
        </p:nvSpPr>
        <p:spPr>
          <a:xfrm>
            <a:off x="7632608" y="2570480"/>
            <a:ext cx="2479040" cy="3149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0EA67-69BD-E7E6-A350-D263950BBFB9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9427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13EFCB-9079-CC80-EC49-01ADEE07C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76" y="-690372"/>
            <a:ext cx="5715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zap </a:t>
            </a:r>
            <a:r>
              <a:rPr lang="en-US" sz="1800" b="1" dirty="0" err="1"/>
              <a:t>spacegroup</a:t>
            </a:r>
            <a:r>
              <a:rPr lang="en-US" sz="1800" b="1" dirty="0"/>
              <a:t> 230</a:t>
            </a:r>
          </a:p>
          <a:p>
            <a:pPr marL="0" indent="0">
              <a:buNone/>
            </a:pPr>
            <a:r>
              <a:rPr lang="en-US" sz="1800" b="1" dirty="0"/>
              <a:t>zoom 60</a:t>
            </a:r>
          </a:p>
          <a:p>
            <a:pPr marL="0" indent="0">
              <a:buNone/>
            </a:pPr>
            <a:r>
              <a:rPr lang="en-US" sz="1800" b="1" dirty="0"/>
              <a:t>draw ID uc1 </a:t>
            </a:r>
            <a:r>
              <a:rPr lang="en-US" sz="1800" b="1" dirty="0" err="1"/>
              <a:t>unitcell</a:t>
            </a:r>
            <a:r>
              <a:rPr lang="en-US" sz="1800" b="1" dirty="0"/>
              <a:t> color red</a:t>
            </a:r>
          </a:p>
          <a:p>
            <a:pPr marL="0" indent="0">
              <a:buNone/>
            </a:pPr>
            <a:r>
              <a:rPr lang="en-US" sz="1800" b="1" dirty="0"/>
              <a:t>draw ID ax1 axes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N Wyckoff G</a:t>
            </a:r>
          </a:p>
          <a:p>
            <a:pPr marL="0" indent="0">
              <a:buNone/>
            </a:pPr>
            <a:r>
              <a:rPr lang="en-US" sz="1800" b="1" dirty="0"/>
              <a:t>connect 0.5 1.5</a:t>
            </a:r>
          </a:p>
          <a:p>
            <a:pPr marL="0" indent="0">
              <a:buNone/>
            </a:pPr>
            <a:r>
              <a:rPr lang="en-US" sz="1800" b="1" dirty="0" err="1"/>
              <a:t>spacefill</a:t>
            </a:r>
            <a:r>
              <a:rPr lang="en-US" sz="1800" b="1" dirty="0"/>
              <a:t> off</a:t>
            </a:r>
          </a:p>
          <a:p>
            <a:pPr marL="0" indent="0">
              <a:buNone/>
            </a:pPr>
            <a:r>
              <a:rPr lang="en-US" sz="1800" b="1" dirty="0"/>
              <a:t>color property site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8464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D237B1-7E43-EE0A-3EA6-12965DA8D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76" y="-690372"/>
            <a:ext cx="5715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230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N Wyckoff G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"230&gt;a-b,b+c,-1/2a-1/2b+1/2c;1/2,1,-1/2&gt;167" packed</a:t>
            </a:r>
          </a:p>
          <a:p>
            <a:pPr marL="0" indent="0">
              <a:buNone/>
            </a:pPr>
            <a:r>
              <a:rPr lang="en-US" sz="1800" b="1" dirty="0"/>
              <a:t>draw ID uc2 </a:t>
            </a:r>
            <a:r>
              <a:rPr lang="en-US" sz="1800" b="1" dirty="0" err="1"/>
              <a:t>unitcell</a:t>
            </a:r>
            <a:r>
              <a:rPr lang="en-US" sz="1800" b="1" dirty="0"/>
              <a:t> fill </a:t>
            </a:r>
            <a:r>
              <a:rPr lang="en-US" sz="1800" b="1" dirty="0" err="1"/>
              <a:t>nomesh</a:t>
            </a:r>
            <a:r>
              <a:rPr lang="en-US" sz="1800" b="1" dirty="0"/>
              <a:t> color translucent 0.8</a:t>
            </a:r>
          </a:p>
          <a:p>
            <a:pPr marL="0" indent="0">
              <a:buNone/>
            </a:pPr>
            <a:r>
              <a:rPr lang="en-US" sz="1800" b="1" dirty="0"/>
              <a:t>connect 0.5 1.5</a:t>
            </a:r>
          </a:p>
          <a:p>
            <a:pPr marL="0" indent="0">
              <a:buNone/>
            </a:pPr>
            <a:r>
              <a:rPr lang="en-US" sz="1800" b="1" dirty="0" err="1"/>
              <a:t>spacefill</a:t>
            </a:r>
            <a:r>
              <a:rPr lang="en-US" sz="1800" b="1" dirty="0"/>
              <a:t> off</a:t>
            </a:r>
          </a:p>
          <a:p>
            <a:pPr marL="0" indent="0">
              <a:buNone/>
            </a:pPr>
            <a:r>
              <a:rPr lang="en-US" sz="1800" b="1" dirty="0"/>
              <a:t>color property site</a:t>
            </a:r>
          </a:p>
          <a:p>
            <a:pPr marL="0" indent="0">
              <a:buNone/>
            </a:pPr>
            <a:r>
              <a:rPr lang="en-US" sz="1800" dirty="0"/>
              <a:t>spin 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9843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9ACED-3967-6566-D36D-91752DCA8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188" y="-690372"/>
            <a:ext cx="5715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230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N Wyckoff G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"230&gt;a-b,b+c,-1/2a-1/2b+1/2c;1/2,1,-1/2&gt;167" packed</a:t>
            </a:r>
          </a:p>
          <a:p>
            <a:pPr marL="0" indent="0">
              <a:buNone/>
            </a:pPr>
            <a:r>
              <a:rPr lang="en-US" sz="1800" dirty="0"/>
              <a:t>draw ID uc2 </a:t>
            </a:r>
            <a:r>
              <a:rPr lang="en-US" sz="1800" dirty="0" err="1"/>
              <a:t>unitcell</a:t>
            </a:r>
            <a:r>
              <a:rPr lang="en-US" sz="1800" dirty="0"/>
              <a:t> fill </a:t>
            </a:r>
            <a:r>
              <a:rPr lang="en-US" sz="1800" dirty="0" err="1"/>
              <a:t>nomesh</a:t>
            </a:r>
            <a:r>
              <a:rPr lang="en-US" sz="1800" dirty="0"/>
              <a:t> color translucent 0.8</a:t>
            </a:r>
          </a:p>
          <a:p>
            <a:pPr marL="0" indent="0">
              <a:buNone/>
            </a:pPr>
            <a:r>
              <a:rPr lang="en-US" sz="1800" dirty="0"/>
              <a:t>connect 0.5 1.5</a:t>
            </a:r>
          </a:p>
          <a:p>
            <a:pPr marL="0" indent="0">
              <a:buNone/>
            </a:pPr>
            <a:r>
              <a:rPr lang="en-US" sz="1800" dirty="0" err="1"/>
              <a:t>spacefill</a:t>
            </a:r>
            <a:r>
              <a:rPr lang="en-US" sz="1800" dirty="0"/>
              <a:t> off</a:t>
            </a:r>
          </a:p>
          <a:p>
            <a:pPr marL="0" indent="0">
              <a:buNone/>
            </a:pPr>
            <a:r>
              <a:rPr lang="en-US" sz="1800" dirty="0"/>
              <a:t>color property site</a:t>
            </a:r>
          </a:p>
          <a:p>
            <a:pPr marL="0" indent="0">
              <a:buNone/>
            </a:pPr>
            <a:r>
              <a:rPr lang="en-US" sz="1800" b="1" dirty="0"/>
              <a:t>spin 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2702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ISODISTORT/</a:t>
            </a: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B325E-2A4A-E9BB-EA4D-8B063D8B4F2E}"/>
              </a:ext>
            </a:extLst>
          </p:cNvPr>
          <p:cNvSpPr txBox="1"/>
          <p:nvPr/>
        </p:nvSpPr>
        <p:spPr>
          <a:xfrm>
            <a:off x="4808029" y="2337891"/>
            <a:ext cx="89650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ISODISTORT: subgroup tree</a:t>
            </a:r>
          </a:p>
          <a:p>
            <a:r>
              <a:rPr lang="en-US" sz="1200" b="1" dirty="0"/>
              <a:t>Subgroup 1 </a:t>
            </a:r>
            <a:br>
              <a:rPr lang="en-US" sz="1200" dirty="0"/>
            </a:br>
            <a:r>
              <a:rPr lang="en-US" sz="1200" dirty="0"/>
              <a:t>221 Pm-3m, basis={(0,-1,0),(-1,0,0),(0,0,-1)}, origin=(0,0,0), s=1, </a:t>
            </a:r>
            <a:r>
              <a:rPr lang="en-US" sz="1200" dirty="0" err="1"/>
              <a:t>i</a:t>
            </a:r>
            <a:r>
              <a:rPr lang="en-US" sz="1200" dirty="0"/>
              <a:t>=1</a:t>
            </a:r>
            <a:br>
              <a:rPr lang="en-US" sz="1200" dirty="0"/>
            </a:br>
            <a:r>
              <a:rPr lang="en-US" sz="1200" dirty="0"/>
              <a:t>Maximal subgroups: 2</a:t>
            </a:r>
            <a:br>
              <a:rPr lang="en-US" sz="1200" dirty="0"/>
            </a:br>
            <a:r>
              <a:rPr lang="en-US" sz="1200" dirty="0"/>
              <a:t>a=4.20000,b=4.20000,c=4.20000,alpha=90.00000,beta=90.00000,gamma=90.00000</a:t>
            </a:r>
            <a:br>
              <a:rPr lang="en-US" sz="1200" dirty="0"/>
            </a:br>
            <a:r>
              <a:rPr lang="en-US" sz="1200" dirty="0"/>
              <a:t>Order parameters: GM1+ (a) </a:t>
            </a:r>
            <a:br>
              <a:rPr lang="en-US" sz="1200" dirty="0"/>
            </a:br>
            <a:r>
              <a:rPr lang="en-US" sz="1200" dirty="0"/>
              <a:t>Active k vectors: (0,0,0) </a:t>
            </a:r>
            <a:br>
              <a:rPr lang="en-US" sz="1200" dirty="0"/>
            </a:br>
            <a:r>
              <a:rPr lang="en-US" sz="1200" dirty="0"/>
              <a:t>This subgroup does not produce any selected distortions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/>
              <a:t>Subgroup 2 </a:t>
            </a:r>
            <a:br>
              <a:rPr lang="en-US" sz="1200" dirty="0"/>
            </a:br>
            <a:r>
              <a:rPr lang="en-US" sz="1200" dirty="0"/>
              <a:t>123 P4/mmm, basis={(1,0,0),(0,1,0),(0,0,1)}, origin=(0,0,0), s=1, </a:t>
            </a:r>
            <a:r>
              <a:rPr lang="en-US" sz="1200" dirty="0" err="1"/>
              <a:t>i</a:t>
            </a:r>
            <a:r>
              <a:rPr lang="en-US" sz="1200" dirty="0"/>
              <a:t>=3</a:t>
            </a:r>
            <a:br>
              <a:rPr lang="en-US" sz="1200" dirty="0"/>
            </a:br>
            <a:r>
              <a:rPr lang="en-US" sz="1200" dirty="0"/>
              <a:t>Maximal subgroups: 3</a:t>
            </a:r>
            <a:br>
              <a:rPr lang="en-US" sz="1200" dirty="0"/>
            </a:br>
            <a:r>
              <a:rPr lang="en-US" sz="1200" dirty="0"/>
              <a:t>a=4.20000,b=4.20000,c=4.20000,alpha=90.00000,beta=90.00000,gamma=90.00000</a:t>
            </a:r>
            <a:br>
              <a:rPr lang="en-US" sz="1200" dirty="0"/>
            </a:br>
            <a:r>
              <a:rPr lang="en-US" sz="1200" dirty="0"/>
              <a:t>Order parameters: GM1+ (a) GM3+ (a,0) </a:t>
            </a:r>
            <a:br>
              <a:rPr lang="en-US" sz="1200" dirty="0"/>
            </a:br>
            <a:r>
              <a:rPr lang="en-US" sz="1200" dirty="0"/>
              <a:t>Active k vectors: (0,0,0) 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/>
              <a:t>Subgroup 3 </a:t>
            </a:r>
            <a:br>
              <a:rPr lang="en-US" sz="1200" dirty="0"/>
            </a:br>
            <a:r>
              <a:rPr lang="en-US" sz="1200" dirty="0"/>
              <a:t>140 I4/mcm, basis={(-1,1,0),(-1,-1,0),(0,0,2)}, origin=(0,0,0), s=2, </a:t>
            </a:r>
            <a:r>
              <a:rPr lang="en-US" sz="1200" dirty="0" err="1"/>
              <a:t>i</a:t>
            </a:r>
            <a:r>
              <a:rPr lang="en-US" sz="1200" dirty="0"/>
              <a:t>=6</a:t>
            </a:r>
            <a:br>
              <a:rPr lang="en-US" sz="1200" dirty="0"/>
            </a:br>
            <a:r>
              <a:rPr lang="en-US" sz="1200" dirty="0"/>
              <a:t>Maximal subgroups: </a:t>
            </a:r>
            <a:br>
              <a:rPr lang="en-US" sz="1200" dirty="0"/>
            </a:br>
            <a:r>
              <a:rPr lang="en-US" sz="1200" dirty="0"/>
              <a:t>a=5.93970,b=5.93970,c=8.40000,alpha=90.00000,beta=90.00000,gamma=90.00000</a:t>
            </a:r>
            <a:br>
              <a:rPr lang="en-US" sz="1200" dirty="0"/>
            </a:br>
            <a:r>
              <a:rPr lang="en-US" sz="1200" dirty="0"/>
              <a:t>Order parameters: R4+ (a,0,0) GM1+ (a) GM3+ (a,0) </a:t>
            </a:r>
            <a:br>
              <a:rPr lang="en-US" sz="1200" dirty="0"/>
            </a:br>
            <a:r>
              <a:rPr lang="en-US" sz="1200" dirty="0"/>
              <a:t>Active k vectors: (1/2,1/2,1/2), (0,0,0) </a:t>
            </a:r>
          </a:p>
        </p:txBody>
      </p:sp>
    </p:spTree>
    <p:extLst>
      <p:ext uri="{BB962C8B-B14F-4D97-AF65-F5344CB8AC3E}">
        <p14:creationId xmlns:p14="http://schemas.microsoft.com/office/powerpoint/2010/main" val="2637651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5DD1C9-63B9-D934-3191-8DBFB0068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4088D-3655-1752-596F-C09E62FC7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3F476-8551-C462-362E-0A04E8BB9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C891A-B8B5-72F2-B86D-2F651D446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913CD-F1F5-B631-33B2-2C780283F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ISODISTORT/</a:t>
            </a: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zap </a:t>
            </a:r>
            <a:r>
              <a:rPr lang="en-US" sz="1800" b="1" dirty="0" err="1"/>
              <a:t>spacegroup</a:t>
            </a:r>
            <a:r>
              <a:rPr lang="en-US" sz="1800" b="1" dirty="0"/>
              <a:t> "221:-b,-a,-c" </a:t>
            </a:r>
            <a:r>
              <a:rPr lang="en-US" sz="1800" b="1" dirty="0" err="1"/>
              <a:t>unitcell</a:t>
            </a:r>
            <a:r>
              <a:rPr lang="en-US" sz="1800" b="1" dirty="0"/>
              <a:t> [4.2 4.2 4.2 90 90 90]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Si Wyckoff a packed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Cl Wyckoff b packed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O Wyckoff d packed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8177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ISODISTORT/</a:t>
            </a: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"221:-b,-a,-c" </a:t>
            </a:r>
            <a:r>
              <a:rPr lang="en-US" sz="1800" dirty="0" err="1"/>
              <a:t>unitcell</a:t>
            </a:r>
            <a:r>
              <a:rPr lang="en-US" sz="1800" dirty="0"/>
              <a:t> [4.2 4.2 4.2 90 90 90]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Si Wyckoff a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Cl Wyckoff b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O Wyckoff d packed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“221:-b,-a,-c &gt; </a:t>
            </a:r>
            <a:r>
              <a:rPr lang="en-US" sz="1800" b="1" dirty="0" err="1"/>
              <a:t>a,b,c</a:t>
            </a:r>
            <a:r>
              <a:rPr lang="en-US" sz="1800" b="1" dirty="0"/>
              <a:t> &gt; 123” packed</a:t>
            </a:r>
          </a:p>
          <a:p>
            <a:pPr marL="0" indent="0">
              <a:buNone/>
            </a:pPr>
            <a:r>
              <a:rPr lang="en-US" sz="1800" b="1" dirty="0"/>
              <a:t>draw ID uc1 </a:t>
            </a:r>
            <a:r>
              <a:rPr lang="en-US" sz="1800" b="1" dirty="0" err="1"/>
              <a:t>unitcell</a:t>
            </a:r>
            <a:r>
              <a:rPr lang="en-US" sz="1800" b="1" dirty="0"/>
              <a:t> color red</a:t>
            </a:r>
          </a:p>
          <a:p>
            <a:pPr marL="0" indent="0">
              <a:buNone/>
            </a:pPr>
            <a:r>
              <a:rPr lang="en-US" sz="1800" b="1" dirty="0"/>
              <a:t>draw ID ax1 axes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1993E-5C32-B33E-A787-FA624B6C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023DF-CA34-968F-698D-ABAC62AE5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04BD9-C6D5-B8BD-46B7-2CBB241CC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D280D1-1AAC-E4D8-DE00-41429D018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116EF-259E-1D5F-31C2-21E836820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32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02FBF1-BCF7-8ECB-3009-26E4E29E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80C4A-3D9F-E40D-324B-471F16643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ISODISTORT/</a:t>
            </a: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"221:-b,-a,-c" </a:t>
            </a:r>
            <a:r>
              <a:rPr lang="en-US" sz="1800" dirty="0" err="1"/>
              <a:t>unitcell</a:t>
            </a:r>
            <a:r>
              <a:rPr lang="en-US" sz="1800" dirty="0"/>
              <a:t> [4.2 4.2 4.2 90 90 90]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Si Wyckoff a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Cl Wyckoff b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O Wyckoff d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"221:-b,-a,-c &gt; </a:t>
            </a:r>
            <a:r>
              <a:rPr lang="en-US" sz="1800" dirty="0" err="1"/>
              <a:t>a,b,c</a:t>
            </a:r>
            <a:r>
              <a:rPr lang="en-US" sz="1800" dirty="0"/>
              <a:t> &gt; 123” packed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“123 &gt; -a+b,-a-b,2c;1,0,0 &gt; 140" packed</a:t>
            </a:r>
          </a:p>
          <a:p>
            <a:pPr marL="0" indent="0">
              <a:buNone/>
            </a:pPr>
            <a:r>
              <a:rPr lang="en-US" sz="1800" b="1" dirty="0"/>
              <a:t>draw ID uc2 </a:t>
            </a:r>
            <a:r>
              <a:rPr lang="en-US" sz="1800" b="1" dirty="0" err="1"/>
              <a:t>unitcell</a:t>
            </a:r>
            <a:r>
              <a:rPr lang="en-US" sz="1800" b="1" dirty="0"/>
              <a:t> fill </a:t>
            </a:r>
            <a:r>
              <a:rPr lang="en-US" sz="1800" b="1" dirty="0" err="1"/>
              <a:t>nomesh</a:t>
            </a:r>
            <a:r>
              <a:rPr lang="en-US" sz="1800" b="1" dirty="0"/>
              <a:t> translucent 0.8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361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86DCB8-3C45-B58A-546E-17571284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A84B80-6989-1AC5-A1F1-17B907CD3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ISODISTORT/</a:t>
            </a: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“221:-b,-a,-c” </a:t>
            </a:r>
            <a:r>
              <a:rPr lang="en-US" sz="1800" dirty="0" err="1"/>
              <a:t>unitcell</a:t>
            </a:r>
            <a:r>
              <a:rPr lang="en-US" sz="1800" dirty="0"/>
              <a:t> [4.2 4.2 4.2 90 90 90]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Si Wyckoff a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Cl Wyckoff b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O Wyckoff d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“221:-b,-a,-c &gt; </a:t>
            </a:r>
            <a:r>
              <a:rPr lang="en-US" sz="1800" dirty="0" err="1"/>
              <a:t>a,b,c</a:t>
            </a:r>
            <a:r>
              <a:rPr lang="en-US" sz="1800" dirty="0"/>
              <a:t> &gt; 123” packed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“123 &gt; -a+b,-a-b,2c;1,0,0 &gt; 140” packed</a:t>
            </a:r>
          </a:p>
          <a:p>
            <a:pPr marL="0" indent="0">
              <a:buNone/>
            </a:pPr>
            <a:r>
              <a:rPr lang="en-US" sz="1800" dirty="0"/>
              <a:t>draw ID uc2 </a:t>
            </a:r>
            <a:r>
              <a:rPr lang="en-US" sz="1800" dirty="0" err="1"/>
              <a:t>unitcell</a:t>
            </a:r>
            <a:r>
              <a:rPr lang="en-US" sz="1800" dirty="0"/>
              <a:t> fill </a:t>
            </a:r>
            <a:r>
              <a:rPr lang="en-US" sz="1800" dirty="0" err="1"/>
              <a:t>nomesh</a:t>
            </a:r>
            <a:r>
              <a:rPr lang="en-US" sz="1800" dirty="0"/>
              <a:t> translucent 0.8</a:t>
            </a:r>
          </a:p>
          <a:p>
            <a:pPr marL="0" indent="0">
              <a:buNone/>
            </a:pPr>
            <a:r>
              <a:rPr lang="en-US" sz="1800" b="1" dirty="0"/>
              <a:t>connect 2.0 2.2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1901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endParaRPr lang="en-US" dirty="0"/>
          </a:p>
          <a:p>
            <a:r>
              <a:rPr lang="en-US" b="1" dirty="0"/>
              <a:t>Simple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30BEAC-2370-0802-8326-31EA7C4A6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856268"/>
              </p:ext>
            </p:extLst>
          </p:nvPr>
        </p:nvGraphicFramePr>
        <p:xfrm>
          <a:off x="3856619" y="3429000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10:a,b,c;0,0,0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13:a,b,c;0,0,0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416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endParaRPr lang="en-US" dirty="0"/>
          </a:p>
          <a:p>
            <a:r>
              <a:rPr lang="en-US" dirty="0"/>
              <a:t>Simple</a:t>
            </a:r>
          </a:p>
          <a:p>
            <a:r>
              <a:rPr lang="en-US" b="1" dirty="0"/>
              <a:t>Concise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30BEAC-2370-0802-8326-31EA7C4A6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839218"/>
              </p:ext>
            </p:extLst>
          </p:nvPr>
        </p:nvGraphicFramePr>
        <p:xfrm>
          <a:off x="3856619" y="3429000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13:a,b,c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01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Space group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BCS describes settings using matrix transformations in relation to the standard setting.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inline “(</a:t>
            </a:r>
            <a:r>
              <a:rPr lang="en-US" dirty="0" err="1"/>
              <a:t>P,p</a:t>
            </a:r>
            <a:r>
              <a:rPr lang="en-US" dirty="0"/>
              <a:t>)” notation describes the matrix in a convenient linear column-based format.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5E514-712E-D0D4-01CF-F4099638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26" y="1420453"/>
            <a:ext cx="7337317" cy="2389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8E1DA-6135-A3FF-BCFC-7A9E53E9C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834" y="4181356"/>
            <a:ext cx="1962251" cy="23115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028677-72C6-67B5-2E45-816B5AB89899}"/>
              </a:ext>
            </a:extLst>
          </p:cNvPr>
          <p:cNvSpPr/>
          <p:nvPr/>
        </p:nvSpPr>
        <p:spPr>
          <a:xfrm>
            <a:off x="9593488" y="5334000"/>
            <a:ext cx="1612992" cy="193040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4C04ECC0-E04B-08B1-3880-B7D6A4AE4CCC}"/>
              </a:ext>
            </a:extLst>
          </p:cNvPr>
          <p:cNvSpPr/>
          <p:nvPr/>
        </p:nvSpPr>
        <p:spPr>
          <a:xfrm>
            <a:off x="8962092" y="4531360"/>
            <a:ext cx="531742" cy="995680"/>
          </a:xfrm>
          <a:prstGeom prst="curved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F2BAB-B40F-6F3C-AAD9-AEE384515D58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5879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endParaRPr lang="en-US" dirty="0"/>
          </a:p>
          <a:p>
            <a:r>
              <a:rPr lang="en-US" dirty="0"/>
              <a:t>Simple</a:t>
            </a:r>
          </a:p>
          <a:p>
            <a:r>
              <a:rPr lang="en-US" dirty="0"/>
              <a:t>Concise</a:t>
            </a:r>
          </a:p>
          <a:p>
            <a:r>
              <a:rPr lang="en-US" b="1" dirty="0"/>
              <a:t>Comprehensive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30BEAC-2370-0802-8326-31EA7C4A6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923816"/>
              </p:ext>
            </p:extLst>
          </p:nvPr>
        </p:nvGraphicFramePr>
        <p:xfrm>
          <a:off x="3856619" y="3429000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7944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2E907C-BC78-D0A5-B9E5-426C1521A28C}"/>
              </a:ext>
            </a:extLst>
          </p:cNvPr>
          <p:cNvSpPr txBox="1"/>
          <p:nvPr/>
        </p:nvSpPr>
        <p:spPr>
          <a:xfrm>
            <a:off x="2002536" y="4760659"/>
            <a:ext cx="10312849" cy="123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&gt; a-c,b,2c;0,0,1/2 &gt; 13			group to subgroup (standard settings)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 &gt; 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&gt; 13:a,-a-c,b			standard to nonstandard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-b+c,-b-c,a:0,1/2,0 &gt;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:a,-a-c,b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85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endParaRPr lang="en-US" dirty="0"/>
          </a:p>
          <a:p>
            <a:r>
              <a:rPr lang="en-US" dirty="0"/>
              <a:t>Simple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Comprehensive</a:t>
            </a:r>
          </a:p>
          <a:p>
            <a:r>
              <a:rPr lang="en-US" b="1" dirty="0"/>
              <a:t>Flexible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30BEAC-2370-0802-8326-31EA7C4A6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107717"/>
              </p:ext>
            </p:extLst>
          </p:nvPr>
        </p:nvGraphicFramePr>
        <p:xfrm>
          <a:off x="4048218" y="4726056"/>
          <a:ext cx="8912033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30105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97747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575901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917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&gt; -b+c,-b-c,a:0,1/2,0 &gt; 13  </a:t>
                      </a: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(for human  or machine consumption)</a:t>
                      </a:r>
                    </a:p>
                    <a:p>
                      <a:endParaRPr lang="en-US" kern="1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 2/m 1 1</a:t>
                      </a: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&gt; -b+c,-b-c,a:0,1/2,0 &gt; P 1 1 2/n  </a:t>
                      </a: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(for human  consumption)</a:t>
                      </a:r>
                    </a:p>
                    <a:p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[-P 2</a:t>
                      </a:r>
                      <a:r>
                        <a:rPr lang="en-US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y]:</a:t>
                      </a:r>
                      <a:r>
                        <a:rPr lang="en-US" kern="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b,c,a</a:t>
                      </a: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&gt; -b+c,-b-c,a:0,1/2,0 &gt; [-P 2c</a:t>
                      </a:r>
                      <a:r>
                        <a:rPr lang="en-US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y]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:a,-a-c,b  </a:t>
                      </a: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(for machine consumption)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2326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2326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2326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857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2519F3-8A2E-D693-4186-0E70C5404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11" y="1919502"/>
            <a:ext cx="2982896" cy="2982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endParaRPr lang="en-US" dirty="0"/>
          </a:p>
          <a:p>
            <a:r>
              <a:rPr lang="en-US" dirty="0"/>
              <a:t>Simple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Comprehensive</a:t>
            </a:r>
          </a:p>
          <a:p>
            <a:r>
              <a:rPr lang="en-US" dirty="0"/>
              <a:t>Flexible</a:t>
            </a:r>
          </a:p>
          <a:p>
            <a:r>
              <a:rPr lang="en-US" b="1" dirty="0"/>
              <a:t>And it works!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2C2E5-37FA-3BDE-A52D-B5CA4EDB7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724" y="4571203"/>
            <a:ext cx="1993010" cy="1921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B5E47-CCC2-F89B-0ECD-0C4EA973D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676" y="4882895"/>
            <a:ext cx="3821425" cy="1994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2E709B-1D7B-4645-0314-2CB8B5A1C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859" y="2820330"/>
            <a:ext cx="2535142" cy="207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87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C56E2D-15EE-4947-CC26-224D14B2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10" y="1919501"/>
            <a:ext cx="2974492" cy="297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0B5E47-CCC2-F89B-0ECD-0C4EA973D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676" y="4882895"/>
            <a:ext cx="3821425" cy="1994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2F91C-0B83-B1E7-8BFE-EC2EE2B5276A}"/>
              </a:ext>
            </a:extLst>
          </p:cNvPr>
          <p:cNvSpPr txBox="1"/>
          <p:nvPr/>
        </p:nvSpPr>
        <p:spPr>
          <a:xfrm>
            <a:off x="838200" y="3069400"/>
            <a:ext cx="315675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Many thanks to </a:t>
            </a:r>
            <a:r>
              <a:rPr lang="en-US" altLang="en-US" sz="2000" dirty="0" err="1"/>
              <a:t>Branton</a:t>
            </a:r>
            <a:r>
              <a:rPr lang="en-US" altLang="en-US" sz="2000" dirty="0"/>
              <a:t> Campbell, Harold Stokes, </a:t>
            </a:r>
            <a:r>
              <a:rPr lang="en-US" altLang="en-US" sz="2000" dirty="0" err="1"/>
              <a:t>Mois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Aroyo</a:t>
            </a:r>
            <a:r>
              <a:rPr lang="en-US" altLang="en-US" sz="2000" dirty="0"/>
              <a:t>, and </a:t>
            </a:r>
            <a:r>
              <a:rPr lang="en-US" altLang="en-US" sz="2000" dirty="0" err="1"/>
              <a:t>Gotzon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Madariaga</a:t>
            </a:r>
            <a:r>
              <a:rPr lang="en-US" altLang="en-US" sz="2000" dirty="0"/>
              <a:t> for their patience, support, and many great conversations.</a:t>
            </a:r>
            <a:r>
              <a:rPr lang="en-US" altLang="en-US" sz="2000" i="1" dirty="0"/>
              <a:t> </a:t>
            </a:r>
          </a:p>
          <a:p>
            <a:endParaRPr lang="en-US" sz="2000" i="1" dirty="0"/>
          </a:p>
          <a:p>
            <a:r>
              <a:rPr lang="en-US" sz="2000" i="1" dirty="0"/>
              <a:t>Thank you!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05317-4AC8-4ED6-A2F4-52995FF00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859" y="2820330"/>
            <a:ext cx="2535142" cy="2073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D93A8-C21A-F540-E795-FC40E2822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9724" y="4571203"/>
            <a:ext cx="1993010" cy="19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15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More </a:t>
            </a:r>
            <a:r>
              <a:rPr lang="en-US" sz="3200" b="1" dirty="0" err="1"/>
              <a:t>Jmol</a:t>
            </a:r>
            <a:r>
              <a:rPr lang="en-US" sz="3200" b="1" dirty="0"/>
              <a:t> implementations this afternoon!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1B8BC8-E5E7-C368-8CDF-ABDDE828F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41" y="1574998"/>
            <a:ext cx="8908918" cy="229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65173C-78E7-04FA-0B7F-3345E6B8B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879" y="3867020"/>
            <a:ext cx="3265580" cy="2704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F089E-84B5-3F16-E8AA-7F89258C5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19" y="3975084"/>
            <a:ext cx="2704752" cy="27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4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Group-Subgroup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comparing crystal structures, we are often interested in how their symmetries differ.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their lattices compare? </a:t>
            </a:r>
          </a:p>
          <a:p>
            <a:pPr marL="0" indent="0">
              <a:buNone/>
            </a:pPr>
            <a:r>
              <a:rPr lang="en-US" dirty="0"/>
              <a:t>What symmetry elements have been lost or gained?</a:t>
            </a:r>
          </a:p>
          <a:p>
            <a:pPr marL="0" indent="0">
              <a:buNone/>
            </a:pPr>
            <a:r>
              <a:rPr lang="en-US" dirty="0"/>
              <a:t>What sort of distortions relate one structure to another?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7B141-F968-9DB1-6CEC-BBB1F613D594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24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Group-Subgroup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BCS also describes subgroup relationships using (</a:t>
            </a:r>
            <a:r>
              <a:rPr lang="en-US" dirty="0" err="1"/>
              <a:t>P,p</a:t>
            </a:r>
            <a:r>
              <a:rPr lang="en-US" dirty="0"/>
              <a:t>) matrices.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3D75A-A9DC-815C-B0DD-CB8588C9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1251603"/>
            <a:ext cx="6738519" cy="5499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437C7-DEB1-65D0-30ED-0B13A88E2D95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224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Group-Subgroup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F2BAB-B40F-6F3C-AAD9-AEE384515D58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E5FAD-AF94-A8FB-7C53-DA1669A0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80" y="1396014"/>
            <a:ext cx="10460854" cy="50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1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My challenge: modeling settings and subgroup relationships in </a:t>
            </a:r>
            <a:r>
              <a:rPr lang="en-US" sz="3200" b="1" dirty="0" err="1"/>
              <a:t>Jmol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D3768-09BC-5EED-6ED9-14E69711D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23779"/>
            <a:ext cx="3957320" cy="329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484B8-6196-7C61-8BC0-27908286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296" y="2247691"/>
            <a:ext cx="7074264" cy="40642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0E649-0392-63FF-7EFA-CA8D68B98213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7210</TotalTime>
  <Words>4759</Words>
  <Application>Microsoft Office PowerPoint</Application>
  <PresentationFormat>Widescreen</PresentationFormat>
  <Paragraphs>892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A Concise Linear Encoding of Crystallographic Space Group Settings and Group-Subgroup Relationships (CLEG) </vt:lpstr>
      <vt:lpstr>Introduction: Space group settings</vt:lpstr>
      <vt:lpstr>Introduction: Space group settings</vt:lpstr>
      <vt:lpstr>Introduction: Space group settings</vt:lpstr>
      <vt:lpstr>Introduction: Space group settings</vt:lpstr>
      <vt:lpstr>Introduction: Group-Subgroup relationships</vt:lpstr>
      <vt:lpstr>Introduction: Group-Subgroup relationships</vt:lpstr>
      <vt:lpstr>Introduction: Group-Subgroup relationships</vt:lpstr>
      <vt:lpstr>My challenge: modeling settings and subgroup relationships in Jmol</vt:lpstr>
      <vt:lpstr>The Problem: How to express relationships concisely</vt:lpstr>
      <vt:lpstr>The Problem: How to express relationships concisely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Summary: CLEG</vt:lpstr>
      <vt:lpstr>Summary: CLEG</vt:lpstr>
      <vt:lpstr>Summary: CLEG</vt:lpstr>
      <vt:lpstr>Summary: CLEG</vt:lpstr>
      <vt:lpstr>Summary: CLEG</vt:lpstr>
      <vt:lpstr>Summary: CLEG</vt:lpstr>
      <vt:lpstr>More Jmol implementations this afternoon!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Bob Hanson</dc:creator>
  <cp:lastModifiedBy>Bob Hanson</cp:lastModifiedBy>
  <cp:revision>32</cp:revision>
  <dcterms:created xsi:type="dcterms:W3CDTF">2024-07-05T15:25:04Z</dcterms:created>
  <dcterms:modified xsi:type="dcterms:W3CDTF">2024-07-18T14:47:42Z</dcterms:modified>
</cp:coreProperties>
</file>